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57" r:id="rId4"/>
    <p:sldId id="258" r:id="rId5"/>
    <p:sldId id="259" r:id="rId6"/>
    <p:sldId id="260" r:id="rId7"/>
    <p:sldId id="261" r:id="rId8"/>
    <p:sldId id="262" r:id="rId9"/>
    <p:sldId id="267" r:id="rId10"/>
    <p:sldId id="268" r:id="rId11"/>
    <p:sldId id="269" r:id="rId12"/>
    <p:sldId id="270" r:id="rId13"/>
    <p:sldId id="272" r:id="rId14"/>
    <p:sldId id="273" r:id="rId15"/>
    <p:sldId id="271" r:id="rId16"/>
    <p:sldId id="263" r:id="rId17"/>
    <p:sldId id="265" r:id="rId18"/>
    <p:sldId id="26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5450-E7F1-DBCD-A93D-21D1E370DF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537AE8-63A8-074C-39D9-6730166E1E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C3AC1E-F37D-3124-E908-F9DA5765C032}"/>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FD9DDF30-8906-31E2-D2AD-2A0ED28A8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20255-C1F9-EC00-650C-3FA2B9E96CB0}"/>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78990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D4A7-2C9A-3864-E7C9-53E69B9C5C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70313C-53A3-04D2-E08E-B65B4DE43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836386-693C-C3F8-3017-4DEA25B4FD52}"/>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B2421FD1-6B0A-CAD1-73FB-40063E2603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E2F40-D619-23D8-3A42-60F8C2BB9F13}"/>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3521558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04EDD-92CC-324A-D0A0-ACCF80AF82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538250-EAC0-0C8F-2251-44526FB1CC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169699-88DE-9221-6B8D-A9D8900645C9}"/>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26395FA1-C311-2BA1-FAF7-2AB849C0E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AC5783-8B01-9338-2718-6357582031D2}"/>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240800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070F-5FFC-B6B7-76FB-2BE0741930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99B5A7-FAEB-39B7-840B-38C0E8D46D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6A1CD-9891-A8AD-18DD-B4508A950826}"/>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483188EC-1BDD-E205-F146-B03C8D8130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F75D3A-138C-3760-208D-E55D307C1E88}"/>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318859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7361-A55E-20FD-600B-5FCB44A41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DF63FE-43CF-7C5B-9EEC-35596749A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2BE0B0-A065-8251-A9B6-B82A8CA556AB}"/>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DB8A104E-752A-D5EE-09E4-D0AEA791A8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812605-6B7B-7B90-CF37-70B062BE9FFF}"/>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270858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CD82-21DE-633D-3336-B5FF7CCE97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5D9335-FFFE-F2F1-1A36-353550538D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6A9DE3-7D21-9F6C-F8F8-A0F0144D3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DB016C-D817-4A7B-E4C7-FE4F1B20496D}"/>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6" name="Footer Placeholder 5">
            <a:extLst>
              <a:ext uri="{FF2B5EF4-FFF2-40B4-BE49-F238E27FC236}">
                <a16:creationId xmlns:a16="http://schemas.microsoft.com/office/drawing/2014/main" id="{16CF42CE-A672-AA66-128D-16EDB18E76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B3282E-F910-11E6-BD96-BBD705861A49}"/>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1666824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B93E-4A39-1EBD-05DE-3205983750F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9B87EC-AFF8-4287-8F5C-B426489C2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FEBEF6-3EB0-13C1-C529-215DD6474B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B52E65-7FDA-7184-6BDD-7112B21D8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84E186-B784-F29B-E3C8-5F8E525A9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274305-A38B-8506-80AB-5A79B02B1130}"/>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8" name="Footer Placeholder 7">
            <a:extLst>
              <a:ext uri="{FF2B5EF4-FFF2-40B4-BE49-F238E27FC236}">
                <a16:creationId xmlns:a16="http://schemas.microsoft.com/office/drawing/2014/main" id="{79360712-69B7-4BE1-EC90-B090DE9B47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6576AB-633A-62A6-C0E4-28303B4AEEBB}"/>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1917936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85D0-BE1D-21BB-FCD9-90DEB151019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7B272D-DF92-D546-E24B-DB299BC0AA70}"/>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4" name="Footer Placeholder 3">
            <a:extLst>
              <a:ext uri="{FF2B5EF4-FFF2-40B4-BE49-F238E27FC236}">
                <a16:creationId xmlns:a16="http://schemas.microsoft.com/office/drawing/2014/main" id="{2EAF1BCE-8AFB-126E-4A7A-DEA8883C81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279AD1-E1E4-23EF-A86D-6AFEB2A55703}"/>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394026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4263BD-FC83-A5B6-9EC8-7B03ADA4B523}"/>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3" name="Footer Placeholder 2">
            <a:extLst>
              <a:ext uri="{FF2B5EF4-FFF2-40B4-BE49-F238E27FC236}">
                <a16:creationId xmlns:a16="http://schemas.microsoft.com/office/drawing/2014/main" id="{8B9781EF-249F-19CB-BA58-0F42F727F0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95DDE2-918C-863D-01E6-BC9F0E546F3A}"/>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3754504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66C4-DFE1-F865-D123-32D84F83B2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D64E96-2A56-BFED-8FBC-14ED1FB960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1EF50D-4753-E575-638D-DE183D0BF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2350C-4B98-6BD6-7743-94808541CA4E}"/>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6" name="Footer Placeholder 5">
            <a:extLst>
              <a:ext uri="{FF2B5EF4-FFF2-40B4-BE49-F238E27FC236}">
                <a16:creationId xmlns:a16="http://schemas.microsoft.com/office/drawing/2014/main" id="{1279BC15-809A-466A-3AAD-F9BEFA2C1B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A0475C-BBEF-FF69-9247-8F0DFD0B677F}"/>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176317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EA0C-6179-7CB8-5B3B-3472C89BF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C338B1-DFDE-9B16-935F-5BA4D3AD69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1CAA1B-E500-8248-F75A-92EF239C7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A3E5C-E71A-3883-4706-B33F528C0BA5}"/>
              </a:ext>
            </a:extLst>
          </p:cNvPr>
          <p:cNvSpPr>
            <a:spLocks noGrp="1"/>
          </p:cNvSpPr>
          <p:nvPr>
            <p:ph type="dt" sz="half" idx="10"/>
          </p:nvPr>
        </p:nvSpPr>
        <p:spPr/>
        <p:txBody>
          <a:bodyPr/>
          <a:lstStyle/>
          <a:p>
            <a:fld id="{7C613775-3999-4A2D-9574-2995C11235F6}" type="datetimeFigureOut">
              <a:rPr lang="en-IN" smtClean="0"/>
              <a:t>02-09-2024</a:t>
            </a:fld>
            <a:endParaRPr lang="en-IN"/>
          </a:p>
        </p:txBody>
      </p:sp>
      <p:sp>
        <p:nvSpPr>
          <p:cNvPr id="6" name="Footer Placeholder 5">
            <a:extLst>
              <a:ext uri="{FF2B5EF4-FFF2-40B4-BE49-F238E27FC236}">
                <a16:creationId xmlns:a16="http://schemas.microsoft.com/office/drawing/2014/main" id="{9F7F4773-13AC-E3D7-7651-9210C62B12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55346D-76D6-F0FC-4B6C-5AEDCA06996A}"/>
              </a:ext>
            </a:extLst>
          </p:cNvPr>
          <p:cNvSpPr>
            <a:spLocks noGrp="1"/>
          </p:cNvSpPr>
          <p:nvPr>
            <p:ph type="sldNum" sz="quarter" idx="12"/>
          </p:nvPr>
        </p:nvSpPr>
        <p:spPr/>
        <p:txBody>
          <a:bodyPr/>
          <a:lstStyle/>
          <a:p>
            <a:fld id="{EBBE0672-AA02-4782-9649-65145C9417F9}" type="slidenum">
              <a:rPr lang="en-IN" smtClean="0"/>
              <a:t>‹#›</a:t>
            </a:fld>
            <a:endParaRPr lang="en-IN"/>
          </a:p>
        </p:txBody>
      </p:sp>
    </p:spTree>
    <p:extLst>
      <p:ext uri="{BB962C8B-B14F-4D97-AF65-F5344CB8AC3E}">
        <p14:creationId xmlns:p14="http://schemas.microsoft.com/office/powerpoint/2010/main" val="45335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22640-D057-FC61-12E8-78C3943B9B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41796C-2A9C-1BB8-A827-4BB1ED2C5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C4608-335E-4D1C-A412-6CFED0A3F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613775-3999-4A2D-9574-2995C11235F6}" type="datetimeFigureOut">
              <a:rPr lang="en-IN" smtClean="0"/>
              <a:t>02-09-2024</a:t>
            </a:fld>
            <a:endParaRPr lang="en-IN"/>
          </a:p>
        </p:txBody>
      </p:sp>
      <p:sp>
        <p:nvSpPr>
          <p:cNvPr id="5" name="Footer Placeholder 4">
            <a:extLst>
              <a:ext uri="{FF2B5EF4-FFF2-40B4-BE49-F238E27FC236}">
                <a16:creationId xmlns:a16="http://schemas.microsoft.com/office/drawing/2014/main" id="{F42BBE91-0968-C410-6974-EB319F3AE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402659-8D78-238C-E63B-2F8C833EC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E0672-AA02-4782-9649-65145C9417F9}" type="slidenum">
              <a:rPr lang="en-IN" smtClean="0"/>
              <a:t>‹#›</a:t>
            </a:fld>
            <a:endParaRPr lang="en-IN"/>
          </a:p>
        </p:txBody>
      </p:sp>
    </p:spTree>
    <p:extLst>
      <p:ext uri="{BB962C8B-B14F-4D97-AF65-F5344CB8AC3E}">
        <p14:creationId xmlns:p14="http://schemas.microsoft.com/office/powerpoint/2010/main" val="2370753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8EA6-6DD0-0514-0BD5-451B93AE65AF}"/>
              </a:ext>
            </a:extLst>
          </p:cNvPr>
          <p:cNvSpPr>
            <a:spLocks noGrp="1"/>
          </p:cNvSpPr>
          <p:nvPr>
            <p:ph type="ctrTitle"/>
          </p:nvPr>
        </p:nvSpPr>
        <p:spPr>
          <a:xfrm>
            <a:off x="0" y="445707"/>
            <a:ext cx="11038332" cy="980757"/>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en-US" sz="4000" dirty="0"/>
              <a:t>		</a:t>
            </a:r>
            <a:r>
              <a:rPr lang="en-US" sz="4000" b="1" u="sng" dirty="0"/>
              <a:t>SOC Home Lab for Network Security and Threat Detection</a:t>
            </a:r>
            <a:endParaRPr lang="en-IN" sz="4000" b="1" u="sng" dirty="0"/>
          </a:p>
        </p:txBody>
      </p:sp>
      <p:sp>
        <p:nvSpPr>
          <p:cNvPr id="3" name="Subtitle 2">
            <a:extLst>
              <a:ext uri="{FF2B5EF4-FFF2-40B4-BE49-F238E27FC236}">
                <a16:creationId xmlns:a16="http://schemas.microsoft.com/office/drawing/2014/main" id="{D9645B2F-E93E-8C31-5085-F71CFF925322}"/>
              </a:ext>
            </a:extLst>
          </p:cNvPr>
          <p:cNvSpPr>
            <a:spLocks noGrp="1"/>
          </p:cNvSpPr>
          <p:nvPr>
            <p:ph type="subTitle" idx="1"/>
          </p:nvPr>
        </p:nvSpPr>
        <p:spPr>
          <a:xfrm>
            <a:off x="1524000" y="1746504"/>
            <a:ext cx="9144000" cy="4352544"/>
          </a:xfrm>
        </p:spPr>
        <p:txBody>
          <a:bodyPr/>
          <a:lstStyle/>
          <a:p>
            <a:r>
              <a:rPr lang="en-US" sz="3200" dirty="0"/>
              <a:t>This project focuses on building and configuring a Security Operations Center (SOC) home lab environment to simulate real-world cyber threats, monitor network activity, and generate actionable security telemetry using tools like Sysmon and Splunk. The lab environment includes virtual machines running Windows 10 and Kali Linux, connected via an internal network, to facilitate attack simulations and log analysis.</a:t>
            </a:r>
          </a:p>
          <a:p>
            <a:endParaRPr lang="en-IN" dirty="0"/>
          </a:p>
        </p:txBody>
      </p:sp>
    </p:spTree>
    <p:extLst>
      <p:ext uri="{BB962C8B-B14F-4D97-AF65-F5344CB8AC3E}">
        <p14:creationId xmlns:p14="http://schemas.microsoft.com/office/powerpoint/2010/main" val="23614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0EA2-C4CD-E41C-BABA-775FD4B5CBC3}"/>
              </a:ext>
            </a:extLst>
          </p:cNvPr>
          <p:cNvSpPr>
            <a:spLocks noGrp="1"/>
          </p:cNvSpPr>
          <p:nvPr>
            <p:ph type="title"/>
          </p:nvPr>
        </p:nvSpPr>
        <p:spPr>
          <a:xfrm>
            <a:off x="1752600" y="0"/>
            <a:ext cx="9019032" cy="631571"/>
          </a:xfrm>
        </p:spPr>
        <p:txBody>
          <a:bodyPr>
            <a:normAutofit fontScale="90000"/>
          </a:bodyPr>
          <a:lstStyle/>
          <a:p>
            <a:r>
              <a:rPr lang="en-IN" dirty="0"/>
              <a:t>Setting up Listener using msfconsole</a:t>
            </a:r>
          </a:p>
        </p:txBody>
      </p:sp>
      <p:pic>
        <p:nvPicPr>
          <p:cNvPr id="9" name="Content Placeholder 8">
            <a:extLst>
              <a:ext uri="{FF2B5EF4-FFF2-40B4-BE49-F238E27FC236}">
                <a16:creationId xmlns:a16="http://schemas.microsoft.com/office/drawing/2014/main" id="{EF57B85F-FFD9-442D-F9D9-799E6DA17A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23" y="631570"/>
            <a:ext cx="6137723" cy="6226429"/>
          </a:xfrm>
        </p:spPr>
      </p:pic>
      <p:pic>
        <p:nvPicPr>
          <p:cNvPr id="13" name="Picture 12">
            <a:extLst>
              <a:ext uri="{FF2B5EF4-FFF2-40B4-BE49-F238E27FC236}">
                <a16:creationId xmlns:a16="http://schemas.microsoft.com/office/drawing/2014/main" id="{05018A0E-D304-72A4-4F90-D698ACAD4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088" y="631568"/>
            <a:ext cx="6915912" cy="6226429"/>
          </a:xfrm>
          <a:prstGeom prst="rect">
            <a:avLst/>
          </a:prstGeom>
        </p:spPr>
      </p:pic>
    </p:spTree>
    <p:extLst>
      <p:ext uri="{BB962C8B-B14F-4D97-AF65-F5344CB8AC3E}">
        <p14:creationId xmlns:p14="http://schemas.microsoft.com/office/powerpoint/2010/main" val="171666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49D5-25C7-9D1C-8D5B-521EA5C6F6C1}"/>
              </a:ext>
            </a:extLst>
          </p:cNvPr>
          <p:cNvSpPr>
            <a:spLocks noGrp="1"/>
          </p:cNvSpPr>
          <p:nvPr>
            <p:ph type="title"/>
          </p:nvPr>
        </p:nvSpPr>
        <p:spPr>
          <a:xfrm>
            <a:off x="138684" y="18256"/>
            <a:ext cx="11914632" cy="662782"/>
          </a:xfrm>
        </p:spPr>
        <p:txBody>
          <a:bodyPr>
            <a:normAutofit fontScale="90000"/>
          </a:bodyPr>
          <a:lstStyle/>
          <a:p>
            <a:r>
              <a:rPr lang="en-IN" dirty="0"/>
              <a:t>Setting up server and accessing the payload on windows</a:t>
            </a:r>
          </a:p>
        </p:txBody>
      </p:sp>
      <p:pic>
        <p:nvPicPr>
          <p:cNvPr id="7" name="Picture 6">
            <a:extLst>
              <a:ext uri="{FF2B5EF4-FFF2-40B4-BE49-F238E27FC236}">
                <a16:creationId xmlns:a16="http://schemas.microsoft.com/office/drawing/2014/main" id="{F632DDCF-A2EB-D264-0AAC-FCFAA290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0142"/>
            <a:ext cx="8503920" cy="6291336"/>
          </a:xfrm>
          <a:prstGeom prst="rect">
            <a:avLst/>
          </a:prstGeom>
        </p:spPr>
      </p:pic>
      <p:pic>
        <p:nvPicPr>
          <p:cNvPr id="11" name="Content Placeholder 10">
            <a:extLst>
              <a:ext uri="{FF2B5EF4-FFF2-40B4-BE49-F238E27FC236}">
                <a16:creationId xmlns:a16="http://schemas.microsoft.com/office/drawing/2014/main" id="{2C6EA688-3873-801A-50C4-8713B1AAD1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35225" y="1845970"/>
            <a:ext cx="9256776" cy="3823310"/>
          </a:xfrm>
        </p:spPr>
      </p:pic>
    </p:spTree>
    <p:extLst>
      <p:ext uri="{BB962C8B-B14F-4D97-AF65-F5344CB8AC3E}">
        <p14:creationId xmlns:p14="http://schemas.microsoft.com/office/powerpoint/2010/main" val="331741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44CA-22F8-E1D5-D9F3-54B9FEBA5984}"/>
              </a:ext>
            </a:extLst>
          </p:cNvPr>
          <p:cNvSpPr>
            <a:spLocks noGrp="1"/>
          </p:cNvSpPr>
          <p:nvPr>
            <p:ph type="title"/>
          </p:nvPr>
        </p:nvSpPr>
        <p:spPr>
          <a:xfrm>
            <a:off x="947928" y="99949"/>
            <a:ext cx="10515600" cy="466979"/>
          </a:xfrm>
        </p:spPr>
        <p:txBody>
          <a:bodyPr>
            <a:normAutofit fontScale="90000"/>
          </a:bodyPr>
          <a:lstStyle/>
          <a:p>
            <a:r>
              <a:rPr lang="en-IN" dirty="0"/>
              <a:t>		Task manager snapshot </a:t>
            </a:r>
          </a:p>
        </p:txBody>
      </p:sp>
      <p:pic>
        <p:nvPicPr>
          <p:cNvPr id="5" name="Content Placeholder 4">
            <a:extLst>
              <a:ext uri="{FF2B5EF4-FFF2-40B4-BE49-F238E27FC236}">
                <a16:creationId xmlns:a16="http://schemas.microsoft.com/office/drawing/2014/main" id="{6F13975D-2DA2-D314-1998-C2BD41537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192" y="674285"/>
            <a:ext cx="8485632" cy="6111198"/>
          </a:xfrm>
        </p:spPr>
      </p:pic>
    </p:spTree>
    <p:extLst>
      <p:ext uri="{BB962C8B-B14F-4D97-AF65-F5344CB8AC3E}">
        <p14:creationId xmlns:p14="http://schemas.microsoft.com/office/powerpoint/2010/main" val="892293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92E9-4B31-B7C9-EAAF-0230B948E07F}"/>
              </a:ext>
            </a:extLst>
          </p:cNvPr>
          <p:cNvSpPr>
            <a:spLocks noGrp="1"/>
          </p:cNvSpPr>
          <p:nvPr>
            <p:ph type="title"/>
          </p:nvPr>
        </p:nvSpPr>
        <p:spPr>
          <a:xfrm>
            <a:off x="1149096" y="-82296"/>
            <a:ext cx="10515600" cy="763333"/>
          </a:xfrm>
        </p:spPr>
        <p:txBody>
          <a:bodyPr/>
          <a:lstStyle/>
          <a:p>
            <a:r>
              <a:rPr lang="en-US" dirty="0"/>
              <a:t>Getting secure shell access </a:t>
            </a:r>
            <a:endParaRPr lang="en-IN" dirty="0"/>
          </a:p>
        </p:txBody>
      </p:sp>
      <p:pic>
        <p:nvPicPr>
          <p:cNvPr id="11" name="Picture 10">
            <a:extLst>
              <a:ext uri="{FF2B5EF4-FFF2-40B4-BE49-F238E27FC236}">
                <a16:creationId xmlns:a16="http://schemas.microsoft.com/office/drawing/2014/main" id="{C5F1FB51-46F0-F90D-7CDD-B1489460C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648"/>
            <a:ext cx="7519968" cy="5843016"/>
          </a:xfrm>
          <a:prstGeom prst="rect">
            <a:avLst/>
          </a:prstGeom>
        </p:spPr>
      </p:pic>
      <p:pic>
        <p:nvPicPr>
          <p:cNvPr id="14" name="Content Placeholder 5">
            <a:extLst>
              <a:ext uri="{FF2B5EF4-FFF2-40B4-BE49-F238E27FC236}">
                <a16:creationId xmlns:a16="http://schemas.microsoft.com/office/drawing/2014/main" id="{9A36D788-97EE-A70A-DD99-B2B5F1E31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32" y="3140501"/>
            <a:ext cx="6820852" cy="3315163"/>
          </a:xfrm>
          <a:prstGeom prst="rect">
            <a:avLst/>
          </a:prstGeom>
        </p:spPr>
      </p:pic>
      <p:pic>
        <p:nvPicPr>
          <p:cNvPr id="16" name="Picture 15">
            <a:extLst>
              <a:ext uri="{FF2B5EF4-FFF2-40B4-BE49-F238E27FC236}">
                <a16:creationId xmlns:a16="http://schemas.microsoft.com/office/drawing/2014/main" id="{2EEF16BC-DDB4-267E-6E6F-501BA1E61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968" y="612648"/>
            <a:ext cx="4803648" cy="3639312"/>
          </a:xfrm>
          <a:prstGeom prst="rect">
            <a:avLst/>
          </a:prstGeom>
        </p:spPr>
      </p:pic>
    </p:spTree>
    <p:extLst>
      <p:ext uri="{BB962C8B-B14F-4D97-AF65-F5344CB8AC3E}">
        <p14:creationId xmlns:p14="http://schemas.microsoft.com/office/powerpoint/2010/main" val="891027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0DE1-62D4-3E82-D46D-97E7A5A0960E}"/>
              </a:ext>
            </a:extLst>
          </p:cNvPr>
          <p:cNvSpPr>
            <a:spLocks noGrp="1"/>
          </p:cNvSpPr>
          <p:nvPr>
            <p:ph type="title"/>
          </p:nvPr>
        </p:nvSpPr>
        <p:spPr>
          <a:xfrm>
            <a:off x="838200" y="287561"/>
            <a:ext cx="10515600" cy="640715"/>
          </a:xfrm>
        </p:spPr>
        <p:txBody>
          <a:bodyPr>
            <a:normAutofit fontScale="90000"/>
          </a:bodyPr>
          <a:lstStyle/>
          <a:p>
            <a:r>
              <a:rPr lang="en-US" dirty="0"/>
              <a:t>Established connections details using NETSTAT </a:t>
            </a:r>
            <a:endParaRPr lang="en-IN" dirty="0"/>
          </a:p>
        </p:txBody>
      </p:sp>
      <p:pic>
        <p:nvPicPr>
          <p:cNvPr id="5" name="Content Placeholder 4">
            <a:extLst>
              <a:ext uri="{FF2B5EF4-FFF2-40B4-BE49-F238E27FC236}">
                <a16:creationId xmlns:a16="http://schemas.microsoft.com/office/drawing/2014/main" id="{F11B21A3-F037-57F7-40B9-D9038E1D29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93" y="859536"/>
            <a:ext cx="6006308" cy="5852160"/>
          </a:xfrm>
        </p:spPr>
      </p:pic>
      <p:pic>
        <p:nvPicPr>
          <p:cNvPr id="7" name="Picture 6">
            <a:extLst>
              <a:ext uri="{FF2B5EF4-FFF2-40B4-BE49-F238E27FC236}">
                <a16:creationId xmlns:a16="http://schemas.microsoft.com/office/drawing/2014/main" id="{345F3EF1-C12B-75A0-5B8D-959985FE9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776" y="859535"/>
            <a:ext cx="5559900" cy="5915729"/>
          </a:xfrm>
          <a:prstGeom prst="rect">
            <a:avLst/>
          </a:prstGeom>
        </p:spPr>
      </p:pic>
    </p:spTree>
    <p:extLst>
      <p:ext uri="{BB962C8B-B14F-4D97-AF65-F5344CB8AC3E}">
        <p14:creationId xmlns:p14="http://schemas.microsoft.com/office/powerpoint/2010/main" val="889202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D706-E9C5-BFB9-4E0A-E172441A019B}"/>
              </a:ext>
            </a:extLst>
          </p:cNvPr>
          <p:cNvSpPr>
            <a:spLocks noGrp="1"/>
          </p:cNvSpPr>
          <p:nvPr>
            <p:ph type="title"/>
          </p:nvPr>
        </p:nvSpPr>
        <p:spPr>
          <a:xfrm>
            <a:off x="920496" y="0"/>
            <a:ext cx="10515600" cy="594995"/>
          </a:xfrm>
        </p:spPr>
        <p:txBody>
          <a:bodyPr>
            <a:normAutofit fontScale="90000"/>
          </a:bodyPr>
          <a:lstStyle/>
          <a:p>
            <a:r>
              <a:rPr lang="en-IN" dirty="0"/>
              <a:t>DDOS Attack simulation on server</a:t>
            </a:r>
          </a:p>
        </p:txBody>
      </p:sp>
      <p:pic>
        <p:nvPicPr>
          <p:cNvPr id="5" name="Content Placeholder 4">
            <a:extLst>
              <a:ext uri="{FF2B5EF4-FFF2-40B4-BE49-F238E27FC236}">
                <a16:creationId xmlns:a16="http://schemas.microsoft.com/office/drawing/2014/main" id="{8BDC7E3E-0BD9-4664-C7BC-76BF5E77D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62" y="594995"/>
            <a:ext cx="12115138" cy="6275086"/>
          </a:xfrm>
        </p:spPr>
      </p:pic>
    </p:spTree>
    <p:extLst>
      <p:ext uri="{BB962C8B-B14F-4D97-AF65-F5344CB8AC3E}">
        <p14:creationId xmlns:p14="http://schemas.microsoft.com/office/powerpoint/2010/main" val="31606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CAC8-EBD1-E406-CE42-AEFB8E9C3823}"/>
              </a:ext>
            </a:extLst>
          </p:cNvPr>
          <p:cNvSpPr>
            <a:spLocks noGrp="1"/>
          </p:cNvSpPr>
          <p:nvPr>
            <p:ph type="title"/>
          </p:nvPr>
        </p:nvSpPr>
        <p:spPr>
          <a:xfrm>
            <a:off x="1794999" y="58610"/>
            <a:ext cx="8827008" cy="622427"/>
          </a:xfrm>
        </p:spPr>
        <p:txBody>
          <a:bodyPr>
            <a:normAutofit fontScale="90000"/>
          </a:bodyPr>
          <a:lstStyle/>
          <a:p>
            <a:r>
              <a:rPr lang="en-IN" dirty="0"/>
              <a:t>Capturing network traffic on Wireshark</a:t>
            </a:r>
          </a:p>
        </p:txBody>
      </p:sp>
      <p:pic>
        <p:nvPicPr>
          <p:cNvPr id="5" name="Content Placeholder 4">
            <a:extLst>
              <a:ext uri="{FF2B5EF4-FFF2-40B4-BE49-F238E27FC236}">
                <a16:creationId xmlns:a16="http://schemas.microsoft.com/office/drawing/2014/main" id="{7A94E02F-D544-4DFF-2BEB-B6CEC5670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99" y="880014"/>
            <a:ext cx="11921001" cy="5977986"/>
          </a:xfrm>
        </p:spPr>
      </p:pic>
    </p:spTree>
    <p:extLst>
      <p:ext uri="{BB962C8B-B14F-4D97-AF65-F5344CB8AC3E}">
        <p14:creationId xmlns:p14="http://schemas.microsoft.com/office/powerpoint/2010/main" val="264376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EB6-29C1-8C9A-F589-EBF96CE7C315}"/>
              </a:ext>
            </a:extLst>
          </p:cNvPr>
          <p:cNvSpPr>
            <a:spLocks noGrp="1"/>
          </p:cNvSpPr>
          <p:nvPr>
            <p:ph type="title"/>
          </p:nvPr>
        </p:nvSpPr>
        <p:spPr>
          <a:xfrm>
            <a:off x="1194816" y="31178"/>
            <a:ext cx="10515600" cy="649859"/>
          </a:xfrm>
        </p:spPr>
        <p:txBody>
          <a:bodyPr>
            <a:normAutofit fontScale="90000"/>
          </a:bodyPr>
          <a:lstStyle/>
          <a:p>
            <a:r>
              <a:rPr lang="en-IN" dirty="0"/>
              <a:t>Sysmon Log Analysis</a:t>
            </a:r>
          </a:p>
        </p:txBody>
      </p:sp>
      <p:pic>
        <p:nvPicPr>
          <p:cNvPr id="5" name="Content Placeholder 4">
            <a:extLst>
              <a:ext uri="{FF2B5EF4-FFF2-40B4-BE49-F238E27FC236}">
                <a16:creationId xmlns:a16="http://schemas.microsoft.com/office/drawing/2014/main" id="{565DE042-BBBC-92B5-7A68-FD4E7DDD6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1641"/>
            <a:ext cx="6651208" cy="4969954"/>
          </a:xfrm>
        </p:spPr>
      </p:pic>
      <p:pic>
        <p:nvPicPr>
          <p:cNvPr id="7" name="Picture 6">
            <a:extLst>
              <a:ext uri="{FF2B5EF4-FFF2-40B4-BE49-F238E27FC236}">
                <a16:creationId xmlns:a16="http://schemas.microsoft.com/office/drawing/2014/main" id="{92CC56F9-9714-8EC2-90F1-ACBC6ADCE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549" y="1691641"/>
            <a:ext cx="6374451" cy="5135182"/>
          </a:xfrm>
          <a:prstGeom prst="rect">
            <a:avLst/>
          </a:prstGeom>
        </p:spPr>
      </p:pic>
      <p:sp>
        <p:nvSpPr>
          <p:cNvPr id="8" name="TextBox 7">
            <a:extLst>
              <a:ext uri="{FF2B5EF4-FFF2-40B4-BE49-F238E27FC236}">
                <a16:creationId xmlns:a16="http://schemas.microsoft.com/office/drawing/2014/main" id="{9C308EBC-D154-8C77-B236-89E2649C1C2E}"/>
              </a:ext>
            </a:extLst>
          </p:cNvPr>
          <p:cNvSpPr txBox="1"/>
          <p:nvPr/>
        </p:nvSpPr>
        <p:spPr>
          <a:xfrm>
            <a:off x="726507" y="1368475"/>
            <a:ext cx="5726109" cy="646331"/>
          </a:xfrm>
          <a:prstGeom prst="rect">
            <a:avLst/>
          </a:prstGeom>
          <a:noFill/>
        </p:spPr>
        <p:txBody>
          <a:bodyPr wrap="square" rtlCol="0">
            <a:spAutoFit/>
          </a:bodyPr>
          <a:lstStyle/>
          <a:p>
            <a:r>
              <a:rPr lang="en-US" b="1" dirty="0"/>
              <a:t>Event ID 3: Network Connection</a:t>
            </a:r>
            <a:endParaRPr lang="en-US" dirty="0"/>
          </a:p>
          <a:p>
            <a:endParaRPr lang="en-IN" dirty="0"/>
          </a:p>
        </p:txBody>
      </p:sp>
      <p:sp>
        <p:nvSpPr>
          <p:cNvPr id="9" name="TextBox 8">
            <a:extLst>
              <a:ext uri="{FF2B5EF4-FFF2-40B4-BE49-F238E27FC236}">
                <a16:creationId xmlns:a16="http://schemas.microsoft.com/office/drawing/2014/main" id="{890D24C5-CC9D-9A8A-3A83-CEF76470FAB0}"/>
              </a:ext>
            </a:extLst>
          </p:cNvPr>
          <p:cNvSpPr txBox="1"/>
          <p:nvPr/>
        </p:nvSpPr>
        <p:spPr>
          <a:xfrm>
            <a:off x="7149320" y="1368475"/>
            <a:ext cx="4544568" cy="646331"/>
          </a:xfrm>
          <a:prstGeom prst="rect">
            <a:avLst/>
          </a:prstGeom>
          <a:noFill/>
        </p:spPr>
        <p:txBody>
          <a:bodyPr wrap="square" rtlCol="0">
            <a:spAutoFit/>
          </a:bodyPr>
          <a:lstStyle/>
          <a:p>
            <a:r>
              <a:rPr lang="en-US" b="1" dirty="0"/>
              <a:t>Event ID 1: Process Creation</a:t>
            </a:r>
            <a:endParaRPr lang="en-US" dirty="0"/>
          </a:p>
          <a:p>
            <a:endParaRPr lang="en-IN" dirty="0"/>
          </a:p>
        </p:txBody>
      </p:sp>
    </p:spTree>
    <p:extLst>
      <p:ext uri="{BB962C8B-B14F-4D97-AF65-F5344CB8AC3E}">
        <p14:creationId xmlns:p14="http://schemas.microsoft.com/office/powerpoint/2010/main" val="108658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B788-2F78-3991-A1D9-754E1300D5C5}"/>
              </a:ext>
            </a:extLst>
          </p:cNvPr>
          <p:cNvSpPr>
            <a:spLocks noGrp="1"/>
          </p:cNvSpPr>
          <p:nvPr>
            <p:ph type="title"/>
          </p:nvPr>
        </p:nvSpPr>
        <p:spPr>
          <a:xfrm>
            <a:off x="838200" y="282613"/>
            <a:ext cx="10515600" cy="690816"/>
          </a:xfrm>
        </p:spPr>
        <p:txBody>
          <a:bodyPr>
            <a:normAutofit fontScale="90000"/>
          </a:bodyPr>
          <a:lstStyle/>
          <a:p>
            <a:r>
              <a:rPr lang="en-US" dirty="0"/>
              <a:t>SPLUNK Log analysis</a:t>
            </a:r>
            <a:endParaRPr lang="en-IN" dirty="0"/>
          </a:p>
        </p:txBody>
      </p:sp>
      <p:pic>
        <p:nvPicPr>
          <p:cNvPr id="9" name="Picture 8">
            <a:extLst>
              <a:ext uri="{FF2B5EF4-FFF2-40B4-BE49-F238E27FC236}">
                <a16:creationId xmlns:a16="http://schemas.microsoft.com/office/drawing/2014/main" id="{55885AFB-3BDA-3852-D4B1-2CBF05EAF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584"/>
            <a:ext cx="8037446" cy="5614416"/>
          </a:xfrm>
          <a:prstGeom prst="rect">
            <a:avLst/>
          </a:prstGeom>
        </p:spPr>
      </p:pic>
      <p:pic>
        <p:nvPicPr>
          <p:cNvPr id="12" name="Content Placeholder 4">
            <a:extLst>
              <a:ext uri="{FF2B5EF4-FFF2-40B4-BE49-F238E27FC236}">
                <a16:creationId xmlns:a16="http://schemas.microsoft.com/office/drawing/2014/main" id="{3882A83C-EA62-2AA5-0BC2-94AC72153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024" y="1285653"/>
            <a:ext cx="7427976" cy="5530277"/>
          </a:xfrm>
          <a:prstGeom prst="rect">
            <a:avLst/>
          </a:prstGeom>
        </p:spPr>
      </p:pic>
      <p:pic>
        <p:nvPicPr>
          <p:cNvPr id="14" name="Picture 13">
            <a:extLst>
              <a:ext uri="{FF2B5EF4-FFF2-40B4-BE49-F238E27FC236}">
                <a16:creationId xmlns:a16="http://schemas.microsoft.com/office/drawing/2014/main" id="{75485247-39DC-CEAE-0D18-FC3FD4BD0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72" y="1352020"/>
            <a:ext cx="6510528" cy="2226417"/>
          </a:xfrm>
          <a:prstGeom prst="rect">
            <a:avLst/>
          </a:prstGeom>
        </p:spPr>
      </p:pic>
    </p:spTree>
    <p:extLst>
      <p:ext uri="{BB962C8B-B14F-4D97-AF65-F5344CB8AC3E}">
        <p14:creationId xmlns:p14="http://schemas.microsoft.com/office/powerpoint/2010/main" val="352728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B8A0-E4AF-86D3-1A7C-D532CAFF7711}"/>
              </a:ext>
            </a:extLst>
          </p:cNvPr>
          <p:cNvSpPr>
            <a:spLocks noGrp="1"/>
          </p:cNvSpPr>
          <p:nvPr>
            <p:ph type="title"/>
          </p:nvPr>
        </p:nvSpPr>
        <p:spPr>
          <a:xfrm>
            <a:off x="219456" y="0"/>
            <a:ext cx="11353800" cy="675704"/>
          </a:xfrm>
        </p:spPr>
        <p:txBody>
          <a:bodyPr>
            <a:normAutofit fontScale="90000"/>
          </a:bodyPr>
          <a:lstStyle/>
          <a:p>
            <a:r>
              <a:rPr lang="en-IN" dirty="0"/>
              <a:t>MORE PROJECTS DONE UNDER SOC HOMELAB</a:t>
            </a:r>
          </a:p>
        </p:txBody>
      </p:sp>
      <p:sp>
        <p:nvSpPr>
          <p:cNvPr id="3" name="Content Placeholder 2">
            <a:extLst>
              <a:ext uri="{FF2B5EF4-FFF2-40B4-BE49-F238E27FC236}">
                <a16:creationId xmlns:a16="http://schemas.microsoft.com/office/drawing/2014/main" id="{6B4B47FA-181E-452F-A3BE-AC9341D7CED0}"/>
              </a:ext>
            </a:extLst>
          </p:cNvPr>
          <p:cNvSpPr>
            <a:spLocks noGrp="1"/>
          </p:cNvSpPr>
          <p:nvPr>
            <p:ph idx="1"/>
          </p:nvPr>
        </p:nvSpPr>
        <p:spPr>
          <a:xfrm>
            <a:off x="219456" y="1670177"/>
            <a:ext cx="10515600" cy="2947543"/>
          </a:xfrm>
        </p:spPr>
        <p:txBody>
          <a:bodyPr/>
          <a:lstStyle/>
          <a:p>
            <a:r>
              <a:rPr lang="en-US" dirty="0"/>
              <a:t>Malware analysis lab</a:t>
            </a:r>
          </a:p>
          <a:p>
            <a:r>
              <a:rPr lang="en-US" dirty="0"/>
              <a:t>Detection and prevention of brute force attacks</a:t>
            </a:r>
          </a:p>
          <a:p>
            <a:r>
              <a:rPr lang="en-US" dirty="0"/>
              <a:t>port scanner</a:t>
            </a:r>
          </a:p>
          <a:p>
            <a:r>
              <a:rPr lang="en-US" dirty="0"/>
              <a:t>DDoS attack simulation on server and generating server logs automatically when server is running.</a:t>
            </a:r>
            <a:endParaRPr lang="en-IN" dirty="0"/>
          </a:p>
        </p:txBody>
      </p:sp>
    </p:spTree>
    <p:extLst>
      <p:ext uri="{BB962C8B-B14F-4D97-AF65-F5344CB8AC3E}">
        <p14:creationId xmlns:p14="http://schemas.microsoft.com/office/powerpoint/2010/main" val="248601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195C-ACD4-3799-4C8E-1345E7C489C7}"/>
              </a:ext>
            </a:extLst>
          </p:cNvPr>
          <p:cNvSpPr>
            <a:spLocks noGrp="1"/>
          </p:cNvSpPr>
          <p:nvPr>
            <p:ph type="ctrTitle"/>
          </p:nvPr>
        </p:nvSpPr>
        <p:spPr>
          <a:xfrm>
            <a:off x="1386840" y="0"/>
            <a:ext cx="9144000" cy="1014188"/>
          </a:xfrm>
        </p:spPr>
        <p:txBody>
          <a:bodyPr/>
          <a:lstStyle/>
          <a:p>
            <a:r>
              <a:rPr lang="en-IN" dirty="0"/>
              <a:t>Setting up lab</a:t>
            </a:r>
          </a:p>
        </p:txBody>
      </p:sp>
      <p:pic>
        <p:nvPicPr>
          <p:cNvPr id="5" name="Picture 4">
            <a:extLst>
              <a:ext uri="{FF2B5EF4-FFF2-40B4-BE49-F238E27FC236}">
                <a16:creationId xmlns:a16="http://schemas.microsoft.com/office/drawing/2014/main" id="{A67BAD1A-AC11-8229-F0A1-352BC17DC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 y="868681"/>
            <a:ext cx="12115800" cy="5989320"/>
          </a:xfrm>
          <a:prstGeom prst="rect">
            <a:avLst/>
          </a:prstGeom>
        </p:spPr>
      </p:pic>
    </p:spTree>
    <p:extLst>
      <p:ext uri="{BB962C8B-B14F-4D97-AF65-F5344CB8AC3E}">
        <p14:creationId xmlns:p14="http://schemas.microsoft.com/office/powerpoint/2010/main" val="24022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16BE0-7663-B2BA-AB2B-DF78E0360BB8}"/>
              </a:ext>
            </a:extLst>
          </p:cNvPr>
          <p:cNvSpPr>
            <a:spLocks noGrp="1"/>
          </p:cNvSpPr>
          <p:nvPr>
            <p:ph type="ctrTitle"/>
          </p:nvPr>
        </p:nvSpPr>
        <p:spPr>
          <a:xfrm>
            <a:off x="246889" y="237046"/>
            <a:ext cx="11201399" cy="770445"/>
          </a:xfrm>
        </p:spPr>
        <p:txBody>
          <a:bodyPr>
            <a:normAutofit fontScale="90000"/>
          </a:bodyPr>
          <a:lstStyle/>
          <a:p>
            <a:r>
              <a:rPr lang="en-IN" dirty="0"/>
              <a:t>Changing network configurations</a:t>
            </a:r>
          </a:p>
        </p:txBody>
      </p:sp>
      <p:sp>
        <p:nvSpPr>
          <p:cNvPr id="3" name="Subtitle 2">
            <a:extLst>
              <a:ext uri="{FF2B5EF4-FFF2-40B4-BE49-F238E27FC236}">
                <a16:creationId xmlns:a16="http://schemas.microsoft.com/office/drawing/2014/main" id="{73C182D7-CD1D-16F8-84E0-251F16FDEA5B}"/>
              </a:ext>
            </a:extLst>
          </p:cNvPr>
          <p:cNvSpPr>
            <a:spLocks noGrp="1"/>
          </p:cNvSpPr>
          <p:nvPr>
            <p:ph type="subTitle" idx="1"/>
          </p:nvPr>
        </p:nvSpPr>
        <p:spPr>
          <a:xfrm>
            <a:off x="8001001" y="4417949"/>
            <a:ext cx="4117846" cy="2440050"/>
          </a:xfrm>
        </p:spPr>
        <p:txBody>
          <a:bodyPr/>
          <a:lstStyle/>
          <a:p>
            <a:r>
              <a:rPr lang="en-IN" dirty="0"/>
              <a:t>Change the Network to Internal network so that the two virtual machines can communicate and out hot network wont get affected</a:t>
            </a:r>
          </a:p>
        </p:txBody>
      </p:sp>
      <p:pic>
        <p:nvPicPr>
          <p:cNvPr id="5" name="Picture 4">
            <a:extLst>
              <a:ext uri="{FF2B5EF4-FFF2-40B4-BE49-F238E27FC236}">
                <a16:creationId xmlns:a16="http://schemas.microsoft.com/office/drawing/2014/main" id="{D071B2A3-3A95-7F24-0EBE-3F1CFA0E7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3" y="1007491"/>
            <a:ext cx="7754112" cy="5074920"/>
          </a:xfrm>
          <a:prstGeom prst="rect">
            <a:avLst/>
          </a:prstGeom>
        </p:spPr>
      </p:pic>
      <p:pic>
        <p:nvPicPr>
          <p:cNvPr id="7" name="Picture 6">
            <a:extLst>
              <a:ext uri="{FF2B5EF4-FFF2-40B4-BE49-F238E27FC236}">
                <a16:creationId xmlns:a16="http://schemas.microsoft.com/office/drawing/2014/main" id="{CBF7B769-BD0C-8668-269E-23B3C8F73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1" y="1064578"/>
            <a:ext cx="4190998" cy="3353371"/>
          </a:xfrm>
          <a:prstGeom prst="rect">
            <a:avLst/>
          </a:prstGeom>
        </p:spPr>
      </p:pic>
    </p:spTree>
    <p:extLst>
      <p:ext uri="{BB962C8B-B14F-4D97-AF65-F5344CB8AC3E}">
        <p14:creationId xmlns:p14="http://schemas.microsoft.com/office/powerpoint/2010/main" val="19532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58DC-AD6A-336D-B962-AB1CB5262FF9}"/>
              </a:ext>
            </a:extLst>
          </p:cNvPr>
          <p:cNvSpPr>
            <a:spLocks noGrp="1"/>
          </p:cNvSpPr>
          <p:nvPr>
            <p:ph type="title"/>
          </p:nvPr>
        </p:nvSpPr>
        <p:spPr>
          <a:xfrm>
            <a:off x="658368" y="18256"/>
            <a:ext cx="11198352" cy="854305"/>
          </a:xfrm>
        </p:spPr>
        <p:txBody>
          <a:bodyPr/>
          <a:lstStyle/>
          <a:p>
            <a:r>
              <a:rPr lang="en-IN" dirty="0"/>
              <a:t>Manually Assigning IP to both Windows, kali</a:t>
            </a:r>
          </a:p>
        </p:txBody>
      </p:sp>
      <p:pic>
        <p:nvPicPr>
          <p:cNvPr id="5" name="Content Placeholder 4">
            <a:extLst>
              <a:ext uri="{FF2B5EF4-FFF2-40B4-BE49-F238E27FC236}">
                <a16:creationId xmlns:a16="http://schemas.microsoft.com/office/drawing/2014/main" id="{4FCDD11C-7F91-B07E-66B7-72EF15E4D8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347" y="2228688"/>
            <a:ext cx="5133876" cy="3487115"/>
          </a:xfrm>
        </p:spPr>
      </p:pic>
      <p:pic>
        <p:nvPicPr>
          <p:cNvPr id="7" name="Picture 6">
            <a:extLst>
              <a:ext uri="{FF2B5EF4-FFF2-40B4-BE49-F238E27FC236}">
                <a16:creationId xmlns:a16="http://schemas.microsoft.com/office/drawing/2014/main" id="{82929139-1D11-3EC8-A12A-933D0818C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2561"/>
            <a:ext cx="6096000" cy="5967183"/>
          </a:xfrm>
          <a:prstGeom prst="rect">
            <a:avLst/>
          </a:prstGeom>
        </p:spPr>
      </p:pic>
      <p:pic>
        <p:nvPicPr>
          <p:cNvPr id="9" name="Picture 8">
            <a:extLst>
              <a:ext uri="{FF2B5EF4-FFF2-40B4-BE49-F238E27FC236}">
                <a16:creationId xmlns:a16="http://schemas.microsoft.com/office/drawing/2014/main" id="{21639FB9-3508-F811-A0A6-1198EF5E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222" y="872561"/>
            <a:ext cx="6216777" cy="5967183"/>
          </a:xfrm>
          <a:prstGeom prst="rect">
            <a:avLst/>
          </a:prstGeom>
        </p:spPr>
      </p:pic>
    </p:spTree>
    <p:extLst>
      <p:ext uri="{BB962C8B-B14F-4D97-AF65-F5344CB8AC3E}">
        <p14:creationId xmlns:p14="http://schemas.microsoft.com/office/powerpoint/2010/main" val="138067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A85D-8072-3286-A3BF-3596BA077416}"/>
              </a:ext>
            </a:extLst>
          </p:cNvPr>
          <p:cNvSpPr>
            <a:spLocks noGrp="1"/>
          </p:cNvSpPr>
          <p:nvPr>
            <p:ph type="title"/>
          </p:nvPr>
        </p:nvSpPr>
        <p:spPr>
          <a:xfrm>
            <a:off x="658368" y="85937"/>
            <a:ext cx="10515600" cy="968312"/>
          </a:xfrm>
        </p:spPr>
        <p:txBody>
          <a:bodyPr/>
          <a:lstStyle/>
          <a:p>
            <a:r>
              <a:rPr lang="en-IN" dirty="0"/>
              <a:t>IP assigned to both machine’s</a:t>
            </a:r>
          </a:p>
        </p:txBody>
      </p:sp>
      <p:pic>
        <p:nvPicPr>
          <p:cNvPr id="13" name="Content Placeholder 12">
            <a:extLst>
              <a:ext uri="{FF2B5EF4-FFF2-40B4-BE49-F238E27FC236}">
                <a16:creationId xmlns:a16="http://schemas.microsoft.com/office/drawing/2014/main" id="{C668CF25-0557-FCB7-2014-1BAE6725D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86122"/>
            <a:ext cx="5916168" cy="5269141"/>
          </a:xfrm>
        </p:spPr>
      </p:pic>
      <p:pic>
        <p:nvPicPr>
          <p:cNvPr id="15" name="Picture 14">
            <a:extLst>
              <a:ext uri="{FF2B5EF4-FFF2-40B4-BE49-F238E27FC236}">
                <a16:creationId xmlns:a16="http://schemas.microsoft.com/office/drawing/2014/main" id="{121BF392-F8FB-0666-BC7E-37E98E14A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168" y="1386122"/>
            <a:ext cx="6275831" cy="5269141"/>
          </a:xfrm>
          <a:prstGeom prst="rect">
            <a:avLst/>
          </a:prstGeom>
        </p:spPr>
      </p:pic>
    </p:spTree>
    <p:extLst>
      <p:ext uri="{BB962C8B-B14F-4D97-AF65-F5344CB8AC3E}">
        <p14:creationId xmlns:p14="http://schemas.microsoft.com/office/powerpoint/2010/main" val="2947777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C7E-2CDC-2ABA-D3DE-EC0C342689B0}"/>
              </a:ext>
            </a:extLst>
          </p:cNvPr>
          <p:cNvSpPr>
            <a:spLocks noGrp="1"/>
          </p:cNvSpPr>
          <p:nvPr>
            <p:ph type="title"/>
          </p:nvPr>
        </p:nvSpPr>
        <p:spPr>
          <a:xfrm>
            <a:off x="838200" y="155448"/>
            <a:ext cx="10515600" cy="785432"/>
          </a:xfrm>
        </p:spPr>
        <p:txBody>
          <a:bodyPr/>
          <a:lstStyle/>
          <a:p>
            <a:r>
              <a:rPr lang="en-IN" dirty="0"/>
              <a:t>Check Network Connectivity</a:t>
            </a:r>
          </a:p>
        </p:txBody>
      </p:sp>
      <p:pic>
        <p:nvPicPr>
          <p:cNvPr id="9" name="Content Placeholder 8">
            <a:extLst>
              <a:ext uri="{FF2B5EF4-FFF2-40B4-BE49-F238E27FC236}">
                <a16:creationId xmlns:a16="http://schemas.microsoft.com/office/drawing/2014/main" id="{466FDD2A-C85A-A429-13DC-C4EE5E160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42416"/>
            <a:ext cx="10991088" cy="5815584"/>
          </a:xfrm>
        </p:spPr>
      </p:pic>
      <p:pic>
        <p:nvPicPr>
          <p:cNvPr id="15" name="Picture 14">
            <a:extLst>
              <a:ext uri="{FF2B5EF4-FFF2-40B4-BE49-F238E27FC236}">
                <a16:creationId xmlns:a16="http://schemas.microsoft.com/office/drawing/2014/main" id="{DAEBACCB-0ACE-222B-09DD-22225DF65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709" y="1042416"/>
            <a:ext cx="7070395" cy="5815584"/>
          </a:xfrm>
          <a:prstGeom prst="rect">
            <a:avLst/>
          </a:prstGeom>
        </p:spPr>
      </p:pic>
    </p:spTree>
    <p:extLst>
      <p:ext uri="{BB962C8B-B14F-4D97-AF65-F5344CB8AC3E}">
        <p14:creationId xmlns:p14="http://schemas.microsoft.com/office/powerpoint/2010/main" val="1479082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3804-68DE-9EF8-444F-F256C9E9F224}"/>
              </a:ext>
            </a:extLst>
          </p:cNvPr>
          <p:cNvSpPr>
            <a:spLocks noGrp="1"/>
          </p:cNvSpPr>
          <p:nvPr>
            <p:ph type="title"/>
          </p:nvPr>
        </p:nvSpPr>
        <p:spPr>
          <a:xfrm>
            <a:off x="850392" y="0"/>
            <a:ext cx="10515600" cy="716712"/>
          </a:xfrm>
        </p:spPr>
        <p:txBody>
          <a:bodyPr/>
          <a:lstStyle/>
          <a:p>
            <a:r>
              <a:rPr lang="en-IN" dirty="0"/>
              <a:t>NMAP scan </a:t>
            </a:r>
          </a:p>
        </p:txBody>
      </p:sp>
      <p:pic>
        <p:nvPicPr>
          <p:cNvPr id="9" name="Content Placeholder 8">
            <a:extLst>
              <a:ext uri="{FF2B5EF4-FFF2-40B4-BE49-F238E27FC236}">
                <a16:creationId xmlns:a16="http://schemas.microsoft.com/office/drawing/2014/main" id="{4E70D45B-2BAE-E9F2-02BA-EF09D8DC8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48" y="716712"/>
            <a:ext cx="12036552" cy="6141288"/>
          </a:xfrm>
        </p:spPr>
      </p:pic>
    </p:spTree>
    <p:extLst>
      <p:ext uri="{BB962C8B-B14F-4D97-AF65-F5344CB8AC3E}">
        <p14:creationId xmlns:p14="http://schemas.microsoft.com/office/powerpoint/2010/main" val="164537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0BCE-6424-3F8A-1E1F-74DECF5AA6F4}"/>
              </a:ext>
            </a:extLst>
          </p:cNvPr>
          <p:cNvSpPr>
            <a:spLocks noGrp="1"/>
          </p:cNvSpPr>
          <p:nvPr>
            <p:ph type="title"/>
          </p:nvPr>
        </p:nvSpPr>
        <p:spPr>
          <a:xfrm>
            <a:off x="94488" y="99949"/>
            <a:ext cx="12003024" cy="613283"/>
          </a:xfrm>
        </p:spPr>
        <p:txBody>
          <a:bodyPr>
            <a:normAutofit fontScale="90000"/>
          </a:bodyPr>
          <a:lstStyle/>
          <a:p>
            <a:r>
              <a:rPr lang="en-IN" dirty="0"/>
              <a:t>Setting up chat server on windows machine using netcat</a:t>
            </a:r>
          </a:p>
        </p:txBody>
      </p:sp>
      <p:pic>
        <p:nvPicPr>
          <p:cNvPr id="5" name="Content Placeholder 4">
            <a:extLst>
              <a:ext uri="{FF2B5EF4-FFF2-40B4-BE49-F238E27FC236}">
                <a16:creationId xmlns:a16="http://schemas.microsoft.com/office/drawing/2014/main" id="{11D5A014-5926-1A17-A95D-59B510537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78408"/>
            <a:ext cx="12097512" cy="5879591"/>
          </a:xfrm>
        </p:spPr>
      </p:pic>
    </p:spTree>
    <p:extLst>
      <p:ext uri="{BB962C8B-B14F-4D97-AF65-F5344CB8AC3E}">
        <p14:creationId xmlns:p14="http://schemas.microsoft.com/office/powerpoint/2010/main" val="7391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7B77-D95E-E223-1FC8-FFBCDA14A109}"/>
              </a:ext>
            </a:extLst>
          </p:cNvPr>
          <p:cNvSpPr>
            <a:spLocks noGrp="1"/>
          </p:cNvSpPr>
          <p:nvPr>
            <p:ph type="title"/>
          </p:nvPr>
        </p:nvSpPr>
        <p:spPr>
          <a:xfrm>
            <a:off x="1075944" y="0"/>
            <a:ext cx="9869424" cy="684848"/>
          </a:xfrm>
        </p:spPr>
        <p:txBody>
          <a:bodyPr>
            <a:normAutofit fontScale="90000"/>
          </a:bodyPr>
          <a:lstStyle/>
          <a:p>
            <a:r>
              <a:rPr lang="en-IN" dirty="0"/>
              <a:t>Reverse TCP Payload creation using msfvenom</a:t>
            </a:r>
          </a:p>
        </p:txBody>
      </p:sp>
      <p:pic>
        <p:nvPicPr>
          <p:cNvPr id="5" name="Content Placeholder 4">
            <a:extLst>
              <a:ext uri="{FF2B5EF4-FFF2-40B4-BE49-F238E27FC236}">
                <a16:creationId xmlns:a16="http://schemas.microsoft.com/office/drawing/2014/main" id="{D1CBE526-B4A6-C216-7B15-B30D13CE7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1696"/>
            <a:ext cx="12082273" cy="3850576"/>
          </a:xfrm>
        </p:spPr>
      </p:pic>
      <p:pic>
        <p:nvPicPr>
          <p:cNvPr id="6" name="Content Placeholder 4">
            <a:extLst>
              <a:ext uri="{FF2B5EF4-FFF2-40B4-BE49-F238E27FC236}">
                <a16:creationId xmlns:a16="http://schemas.microsoft.com/office/drawing/2014/main" id="{8E15C3F5-1719-36D4-E203-E762E5286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2082273" cy="3429000"/>
          </a:xfrm>
          <a:prstGeom prst="rect">
            <a:avLst/>
          </a:prstGeom>
        </p:spPr>
      </p:pic>
    </p:spTree>
    <p:extLst>
      <p:ext uri="{BB962C8B-B14F-4D97-AF65-F5344CB8AC3E}">
        <p14:creationId xmlns:p14="http://schemas.microsoft.com/office/powerpoint/2010/main" val="1972690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2562</TotalTime>
  <Words>226</Words>
  <Application>Microsoft Office PowerPoint</Application>
  <PresentationFormat>Widescreen</PresentationFormat>
  <Paragraphs>27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  SOC Home Lab for Network Security and Threat Detection</vt:lpstr>
      <vt:lpstr>Setting up lab</vt:lpstr>
      <vt:lpstr>Changing network configurations</vt:lpstr>
      <vt:lpstr>Manually Assigning IP to both Windows, kali</vt:lpstr>
      <vt:lpstr>IP assigned to both machine’s</vt:lpstr>
      <vt:lpstr>Check Network Connectivity</vt:lpstr>
      <vt:lpstr>NMAP scan </vt:lpstr>
      <vt:lpstr>Setting up chat server on windows machine using netcat</vt:lpstr>
      <vt:lpstr>Reverse TCP Payload creation using msfvenom</vt:lpstr>
      <vt:lpstr>Setting up Listener using msfconsole</vt:lpstr>
      <vt:lpstr>Setting up server and accessing the payload on windows</vt:lpstr>
      <vt:lpstr>  Task manager snapshot </vt:lpstr>
      <vt:lpstr>Getting secure shell access </vt:lpstr>
      <vt:lpstr>Established connections details using NETSTAT </vt:lpstr>
      <vt:lpstr>DDOS Attack simulation on server</vt:lpstr>
      <vt:lpstr>Capturing network traffic on Wireshark</vt:lpstr>
      <vt:lpstr>Sysmon Log Analysis</vt:lpstr>
      <vt:lpstr>SPLUNK Log analysis</vt:lpstr>
      <vt:lpstr>MORE PROJECTS DONE UNDER SOC HOMELAB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Harshit Yadav</dc:creator>
  <cp:lastModifiedBy>Harshit Yadav</cp:lastModifiedBy>
  <cp:revision>6</cp:revision>
  <dcterms:created xsi:type="dcterms:W3CDTF">2024-08-25T08:23:25Z</dcterms:created>
  <dcterms:modified xsi:type="dcterms:W3CDTF">2024-09-02T06:19:28Z</dcterms:modified>
</cp:coreProperties>
</file>